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10E2BF-257C-4588-868D-62BF5E449779}">
  <a:tblStyle styleId="{D410E2BF-257C-4588-868D-62BF5E449779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4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" name="Google Shape;54;p7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5" name="Google Shape;55;p7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://www.duperrin.com/english/2017/10/11/new-customer-centricity/" TargetMode="External"/><Relationship Id="rId5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linkedin.com/in/rajrathod54321" TargetMode="External"/><Relationship Id="rId4" Type="http://schemas.openxmlformats.org/officeDocument/2006/relationships/hyperlink" Target="https://www.awesomescreenshot.com/video/26208818?key=cabe0c9b45cb7a287c72cdfe876726df" TargetMode="External"/><Relationship Id="rId5" Type="http://schemas.openxmlformats.org/officeDocument/2006/relationships/hyperlink" Target="https://docs.google.com/spreadsheets/d/1OZwtBk3VCq10GGSaRGf3_dpIva8Xmw3H7YVNtTsfvXo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393638" y="216383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ABC Call Volume Trend Analysis</a:t>
            </a:r>
            <a:endParaRPr b="1"/>
          </a:p>
        </p:txBody>
      </p:sp>
      <p:pic>
        <p:nvPicPr>
          <p:cNvPr id="152" name="Google Shape;15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225" y="2452377"/>
            <a:ext cx="7119256" cy="418924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53" name="Google Shape;153;p19"/>
          <p:cNvSpPr txBox="1"/>
          <p:nvPr/>
        </p:nvSpPr>
        <p:spPr>
          <a:xfrm>
            <a:off x="3170076" y="1193541"/>
            <a:ext cx="6097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Optimizing Customer Experience through Data Analytics</a:t>
            </a:r>
            <a:endParaRPr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903030" y="1733346"/>
            <a:ext cx="40831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by :- Raj Rathod |Data Analyst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Call Volume Analysis</a:t>
            </a:r>
            <a:br>
              <a:rPr b="1" lang="en-IN"/>
            </a:br>
            <a:endParaRPr b="1"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1056659" y="1539734"/>
            <a:ext cx="103733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Visualize total number of calls received across time buckets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Identify call volume patterns and peak demand periods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Peak Call Duration: 10 AM - 11 AM and 7 PM - 8 PM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Lowest Call Duration: 12 noon - 1 PM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9552" y="3877004"/>
            <a:ext cx="4510996" cy="225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8" y="2408734"/>
            <a:ext cx="11290040" cy="38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393" y="307043"/>
            <a:ext cx="1657240" cy="186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1393638" y="49004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Manpower Planning (9 AM - 9 PM)</a:t>
            </a:r>
            <a:endParaRPr b="1"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Current abandon rate: 30%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Target: Reduce abandon rate to 10%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Propose manpower allocation plan for each time bucket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Ensure at least 90 out of 100 calls are answered promptly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31"/>
          <p:cNvGraphicFramePr/>
          <p:nvPr/>
        </p:nvGraphicFramePr>
        <p:xfrm>
          <a:off x="1317917" y="271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{D410E2BF-257C-4588-868D-62BF5E449779}</a:tableStyleId>
              </a:tblPr>
              <a:tblGrid>
                <a:gridCol w="990500"/>
                <a:gridCol w="1610925"/>
                <a:gridCol w="1360575"/>
                <a:gridCol w="2568775"/>
                <a:gridCol w="2416375"/>
              </a:tblGrid>
              <a:tr h="184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Time Bucket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Answered Calls/Day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Agents Needed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Number of Calls to be answered per day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Agents required to achieve the Target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9_10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193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375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21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10_11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277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520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29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11_12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372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571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32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12_13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410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489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27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13_14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384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448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25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14_15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347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409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15_16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337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351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20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16_17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341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336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19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17_18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330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328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18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18_19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270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279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16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24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19_20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199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251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14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  <a:tr h="16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20_21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125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215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12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525" marB="0" marR="6525" marL="6525" anchor="b"/>
                </a:tc>
              </a:tr>
            </a:tbl>
          </a:graphicData>
        </a:graphic>
      </p:graphicFrame>
      <p:graphicFrame>
        <p:nvGraphicFramePr>
          <p:cNvPr id="234" name="Google Shape;234;p31"/>
          <p:cNvGraphicFramePr/>
          <p:nvPr/>
        </p:nvGraphicFramePr>
        <p:xfrm>
          <a:off x="361788" y="31112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{D410E2BF-257C-4588-868D-62BF5E449779}</a:tableStyleId>
              </a:tblPr>
              <a:tblGrid>
                <a:gridCol w="633275"/>
                <a:gridCol w="1029925"/>
                <a:gridCol w="869875"/>
                <a:gridCol w="1642325"/>
                <a:gridCol w="1544900"/>
                <a:gridCol w="1057775"/>
                <a:gridCol w="981225"/>
                <a:gridCol w="1169100"/>
                <a:gridCol w="2540025"/>
              </a:tblGrid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Time Bucket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Abandon Calls/23 Days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Answered/23 Days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Grand Total/23 Days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Abandon Calls/Day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Answered Calls/Day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Grand Total/Day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Abandon Calls Percentage</a:t>
                      </a:r>
                      <a:endParaRPr b="1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No of Calls Required to be answered to make Abandon % upto10</a:t>
                      </a:r>
                      <a:endParaRPr b="0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9_10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5149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4428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9577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224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193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416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54%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375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10_11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6911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6368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13279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300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277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577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52%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520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11_12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6028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8560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14588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262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372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634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41%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571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12_13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3073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9432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12505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134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410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544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25%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489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13_14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2617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8829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11446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114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384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498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23%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448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19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14_15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2475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7974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10449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108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347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454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24%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409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15_16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1214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7760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8974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337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390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14%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351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16_17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747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7852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8599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341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374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9%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336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17_18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783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7601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8384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330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365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9%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328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18_19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933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6200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7133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270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310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13%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279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19_20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1848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4578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6426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199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279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29%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251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20_21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2625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2870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5495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114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125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239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48%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215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  <a:tr h="238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Grand Total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34403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82452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116855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1496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3585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5081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300" u="none" cap="none" strike="noStrike"/>
                        <a:t>29%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300" u="none" cap="none" strike="noStrike"/>
                        <a:t>4573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250" marB="0" marR="3250" marL="325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572" y="3284376"/>
            <a:ext cx="10957248" cy="34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539" y="148123"/>
            <a:ext cx="8079027" cy="286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1205947" y="38740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Night Shift Manpower Planning (9 PM - 9 AM)</a:t>
            </a:r>
            <a:br>
              <a:rPr b="1" lang="en-IN"/>
            </a:br>
            <a:endParaRPr b="1"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1103312" y="2052918"/>
            <a:ext cx="1053196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Accommodate additional 30 calls for every 100 calls received during operational hours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Develop strategic manpower plan for each time bucket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Maintain maximum abandon rate at 10%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995" y="3317323"/>
            <a:ext cx="8311943" cy="32703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34"/>
          <p:cNvGraphicFramePr/>
          <p:nvPr/>
        </p:nvGraphicFramePr>
        <p:xfrm>
          <a:off x="499575" y="2702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{D410E2BF-257C-4588-868D-62BF5E449779}</a:tableStyleId>
              </a:tblPr>
              <a:tblGrid>
                <a:gridCol w="1348275"/>
                <a:gridCol w="2163175"/>
                <a:gridCol w="1940925"/>
                <a:gridCol w="1051950"/>
                <a:gridCol w="1807600"/>
              </a:tblGrid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Time Bucket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Distribution of 30 Calls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Percentage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Calls/Night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Manpower Required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9pm_10pm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10pm_11pm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11pm_12am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7%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91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12am_01am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7%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91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01am_02am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02am_03am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03am_04am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04am_05am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05am_06am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06am_07am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183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07am_08am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183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08am_09am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17%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229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19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Grand Total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30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100%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1372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76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1104293" y="40385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Manpower Planning 9AM-9AM</a:t>
            </a:r>
            <a:endParaRPr b="1"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423159" y="1651702"/>
            <a:ext cx="8300963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Propose a comprehensive manpower plan for the entire day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Accommodate additional 30 calls for every 100 calls received during operational hours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Develop strategic manpower allocation for each time bucket (24 hours)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Maintain maximum abandon rate at 10%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76 No of Manpower required to meet the Target Rate.</a:t>
            </a:r>
            <a:endParaRPr/>
          </a:p>
        </p:txBody>
      </p:sp>
      <p:graphicFrame>
        <p:nvGraphicFramePr>
          <p:cNvPr id="259" name="Google Shape;259;p35"/>
          <p:cNvGraphicFramePr/>
          <p:nvPr/>
        </p:nvGraphicFramePr>
        <p:xfrm>
          <a:off x="8724122" y="16366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{D410E2BF-257C-4588-868D-62BF5E449779}</a:tableStyleId>
              </a:tblPr>
              <a:tblGrid>
                <a:gridCol w="1143875"/>
                <a:gridCol w="2086650"/>
              </a:tblGrid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Time Bucket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No of Manpower Required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9am_10am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21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10am_11am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29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11am_12am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32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12pm_01pm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27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01pm_02pm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25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02pm_03pm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03pm_04pm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20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04pm_05pm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19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05pm_06pm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18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06pm_07pm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16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07pm_08pm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14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08pm_09pm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12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9pm_10pm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8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10pm_11pm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8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11pm_12am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5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12am_01am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5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01am_02am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02am_03am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03am_04am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04am_05am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05am_06am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8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06am_07am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10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07am_08am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10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  <a:tr h="178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08am_09am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13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50" marB="0" marR="6450" marL="645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105" y="2327987"/>
            <a:ext cx="10633789" cy="401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4792" y="75577"/>
            <a:ext cx="3341914" cy="2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1568321" y="788902"/>
            <a:ext cx="714647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200" u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of Manpower Required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Expected Outcomes</a:t>
            </a:r>
            <a:br>
              <a:rPr b="1" lang="en-IN"/>
            </a:br>
            <a:endParaRPr b="1"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834684" y="1530404"/>
            <a:ext cx="1052263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Gain valuable insights into call volume trends and customer engagement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Optimize resource allocation and reduce abandon rates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Enhance customer satisfaction and loyalty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637" y="3887793"/>
            <a:ext cx="4879910" cy="273964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6960637" y="6795995"/>
            <a:ext cx="487991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This Photo</a:t>
            </a:r>
            <a:r>
              <a:rPr lang="en-I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lang="en-IN" sz="9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CC BY-SA-NC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1048406" y="27323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Introduction</a:t>
            </a:r>
            <a:endParaRPr b="1"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839350" y="1798638"/>
            <a:ext cx="10849202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0" i="0" lang="en-IN"/>
              <a:t>Customer Experience (CX) is a critical differentiator in today's competitive landscape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0" i="0" lang="en-IN"/>
              <a:t>ABC Insurance Company understands the importance of providing exceptional customer support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0" i="0" lang="en-IN"/>
              <a:t>This project focuses on analyzing inbound call volume trends to enhance CX strategy</a:t>
            </a:r>
            <a:br>
              <a:rPr lang="en-IN"/>
            </a:b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8934" y="4335139"/>
            <a:ext cx="4077282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1103312" y="48071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Insights</a:t>
            </a:r>
            <a:br>
              <a:rPr b="1" lang="en-IN"/>
            </a:br>
            <a:endParaRPr b="1"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1103312" y="1521073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Identified peak call volume periods and patterns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Observed variations in average call duration across time buckets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Recognized the need for strategic manpower allocation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Gained understanding of customer engagement and operational efficiency</a:t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9261" y="4242836"/>
            <a:ext cx="3561184" cy="237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96" y="943936"/>
            <a:ext cx="11562271" cy="57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4451563" y="74644"/>
            <a:ext cx="352532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DASHBOARD</a:t>
            </a:r>
            <a:endParaRPr b="1" sz="42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Result</a:t>
            </a:r>
            <a:br>
              <a:rPr b="1" lang="en-IN"/>
            </a:br>
            <a:endParaRPr b="1"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646111" y="1465089"/>
            <a:ext cx="11017154" cy="539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Gained insights into the critical role of data analysts in optimizing customer experience (CX) strategies for customer service departments.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Understood the importance of effective customer handling techniques and tools like Interactive Voice Response (IVR) systems with AI capabilities for prompt query resolution.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Appreciated the value of pre-processed data with time buckets and call duration in seconds, streamlining analysis efforts.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Explored the field of behavioral analytics, studying customer behavior patterns to identify trends, preferences, and areas for CX improvement.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Acquired valuable knowledge on the dynamics of customer service operations and the pivotal part analysts play in driving customer satisfaction through data-driven insights.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2420888" y="1583188"/>
            <a:ext cx="7854076" cy="1561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680"/>
              <a:buNone/>
            </a:pPr>
            <a:r>
              <a:rPr lang="en-IN" sz="9600"/>
              <a:t>Thank you!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7680"/>
              <a:buNone/>
            </a:pPr>
            <a:r>
              <a:t/>
            </a:r>
            <a:endParaRPr sz="9600"/>
          </a:p>
        </p:txBody>
      </p:sp>
      <p:sp>
        <p:nvSpPr>
          <p:cNvPr id="299" name="Google Shape;299;p41"/>
          <p:cNvSpPr txBox="1"/>
          <p:nvPr/>
        </p:nvSpPr>
        <p:spPr>
          <a:xfrm>
            <a:off x="1520890" y="4310743"/>
            <a:ext cx="10919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Linkedin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8756779" y="4310743"/>
            <a:ext cx="2785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Video Presentation Link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5126022" y="4310743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Excel Sheet Link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719132" y="49937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About ABC Insurance Company</a:t>
            </a:r>
            <a:br>
              <a:rPr b="1" lang="en-IN"/>
            </a:br>
            <a:endParaRPr b="1"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Leading player in the insurance sector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Committed to delivering exceptional customer experience (CX)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Recognizes the importance of seamless customer support</a:t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2155" y="4573135"/>
            <a:ext cx="3374571" cy="182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1280593" y="40606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Approach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Leveraged a comprehensive dataset spanning 23 days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Performed analytical tasks: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Calculated average call duration per time bucket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Visualized total call volumes using charts/graphs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Proposed manpower allocation plans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Utilized domain knowledge and statistical techniques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4792" y="4236098"/>
            <a:ext cx="3125755" cy="22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1476535" y="50870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Tech Stack Used </a:t>
            </a:r>
            <a:endParaRPr b="1"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Microsoft Excel 2021 (Data analysis, calculations, visualizations)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Microsoft PowerPoint (Presentation)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Purpose: Powerful data analysis and spreadsheet software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869" y="4075144"/>
            <a:ext cx="3253273" cy="203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6700" y="4180407"/>
            <a:ext cx="1988028" cy="182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393638" y="359412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Project Objectives</a:t>
            </a:r>
            <a:br>
              <a:rPr b="1" lang="en-IN"/>
            </a:br>
            <a:endParaRPr b="1"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Analyze average call duration for each time bucket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Visualize total call volumes across time buckets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Propose manpower plan to reduce abandon rate (9 AM - 9 PM)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Develop night-time manpower plan (9 PM - 9 AM)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4267" y="4456696"/>
            <a:ext cx="3371172" cy="204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Assumptions</a:t>
            </a:r>
            <a:br>
              <a:rPr b="1" lang="en-IN"/>
            </a:br>
            <a:endParaRPr b="1"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875201" y="126198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Agent works 6 days a week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Average 4 unplanned leaves per agent per month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9-hour shift with 1.5 hours for lunch/snacks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Agents spend 60% of working hours on calls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30 days in a month</a:t>
            </a:r>
            <a:endParaRPr/>
          </a:p>
        </p:txBody>
      </p:sp>
      <p:graphicFrame>
        <p:nvGraphicFramePr>
          <p:cNvPr id="197" name="Google Shape;197;p25"/>
          <p:cNvGraphicFramePr/>
          <p:nvPr/>
        </p:nvGraphicFramePr>
        <p:xfrm>
          <a:off x="5057192" y="3769567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DCE9E3"/>
                    </a:gs>
                    <a:gs pos="100000">
                      <a:srgbClr val="91BFAB"/>
                    </a:gs>
                  </a:gsLst>
                  <a:lin ang="5400000" scaled="0"/>
                </a:gradFill>
                <a:tableStyleId>{D410E2BF-257C-4588-868D-62BF5E449779}</a:tableStyleId>
              </a:tblPr>
              <a:tblGrid>
                <a:gridCol w="5973525"/>
                <a:gridCol w="867400"/>
              </a:tblGrid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Working Days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Working Hours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Break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1.5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Actual Working Hours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7.5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Occupancy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60%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Total Working Hours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4.5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Total Working Seconds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16200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Average Call Time Per Agent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199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Call Capacity of an Agent/Day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81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9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Call Capacity of an Agent/Hour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1200" u="none" cap="none" strike="noStrike">
                          <a:solidFill>
                            <a:srgbClr val="000000"/>
                          </a:solidFill>
                        </a:rPr>
                        <a:t>18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1121972" y="39452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IN"/>
              <a:t>Average Call Duration Analysis</a:t>
            </a:r>
            <a:br>
              <a:rPr b="1" lang="en-IN"/>
            </a:br>
            <a:br>
              <a:rPr b="1" lang="en-IN"/>
            </a:br>
            <a:endParaRPr b="1"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483636" y="2090240"/>
            <a:ext cx="11478209" cy="3349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Calculated average duration of incoming calls for each time bucket is 199 seconds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Gain insights into customer engagement and agent efficiency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Identified peak call volume periods and patterns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Observed variations in average call duration across time buckets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Further analysis reveals that the average call duration for incoming calls received by agents is highest between 10 AM to 11 AM and 7 PM to 8 PM, while it is found to be the lowest between 12 noon to 1 PM.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IN"/>
              <a:t>Gained understanding of customer engagement and operational efficiency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062" y="1809026"/>
            <a:ext cx="10459616" cy="501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6706" y="38436"/>
            <a:ext cx="3879979" cy="203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